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62" r:id="rId2"/>
    <p:sldId id="263" r:id="rId3"/>
    <p:sldId id="269" r:id="rId4"/>
    <p:sldId id="264" r:id="rId5"/>
    <p:sldId id="265" r:id="rId6"/>
    <p:sldId id="266" r:id="rId7"/>
    <p:sldId id="267" r:id="rId8"/>
    <p:sldId id="268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997">
          <p15:clr>
            <a:srgbClr val="A4A3A4"/>
          </p15:clr>
        </p15:guide>
        <p15:guide id="2" pos="3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285"/>
    <a:srgbClr val="C3381C"/>
    <a:srgbClr val="CA0252"/>
    <a:srgbClr val="23983C"/>
    <a:srgbClr val="C0371C"/>
    <a:srgbClr val="E3C90B"/>
    <a:srgbClr val="3059A6"/>
    <a:srgbClr val="F4DB17"/>
    <a:srgbClr val="E86023"/>
    <a:srgbClr val="126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0" autoAdjust="0"/>
    <p:restoredTop sz="99788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174" y="162"/>
      </p:cViewPr>
      <p:guideLst>
        <p:guide orient="horz" pos="997"/>
        <p:guide pos="36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02028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‹N›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12" Type="http://schemas.openxmlformats.org/officeDocument/2006/relationships/image" Target="../media/image17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12530" y="2328760"/>
            <a:ext cx="2931470" cy="907821"/>
          </a:xfrm>
        </p:spPr>
        <p:txBody>
          <a:bodyPr/>
          <a:lstStyle/>
          <a:p>
            <a:pPr lvl="0"/>
            <a:r>
              <a:rPr lang="it-IT" sz="2400" b="1" dirty="0">
                <a:solidFill>
                  <a:srgbClr val="EB4220"/>
                </a:solidFill>
                <a:latin typeface="Handlee Regular"/>
                <a:cs typeface="Handlee Regular"/>
              </a:rPr>
              <a:t>La tua pubblicità su 101giteinliguria.it</a:t>
            </a:r>
            <a:endParaRPr lang="it-IT" sz="2400" i="1" dirty="0">
              <a:solidFill>
                <a:srgbClr val="EB4220"/>
              </a:solidFill>
              <a:latin typeface="Handlee Regular"/>
              <a:cs typeface="Handlee Regular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12529" y="3497016"/>
            <a:ext cx="2931470" cy="429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rPr lang="it-IT" sz="1000" b="1" dirty="0">
                <a:solidFill>
                  <a:srgbClr val="125FAE"/>
                </a:solidFill>
                <a:latin typeface="Varela Round"/>
                <a:cs typeface="Varela Round"/>
              </a:rPr>
              <a:t>info@101giteinliguria.it</a:t>
            </a:r>
            <a:endParaRPr lang="it-IT" sz="1000" i="1" dirty="0">
              <a:solidFill>
                <a:srgbClr val="125FAE"/>
              </a:solidFill>
              <a:latin typeface="Varela Round"/>
              <a:cs typeface="Varela Round"/>
            </a:endParaRPr>
          </a:p>
        </p:txBody>
      </p:sp>
      <p:pic>
        <p:nvPicPr>
          <p:cNvPr id="6" name="Immagine 5" descr="shutterstock_50015644 [Convertito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480" y="-40641"/>
            <a:ext cx="7005009" cy="5258379"/>
          </a:xfrm>
          <a:prstGeom prst="rect">
            <a:avLst/>
          </a:prstGeom>
        </p:spPr>
      </p:pic>
      <p:pic>
        <p:nvPicPr>
          <p:cNvPr id="3" name="Image 2" descr="101gite-ESECUTIVO-APPROVATO-quadra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29" y="274638"/>
            <a:ext cx="2299543" cy="162560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6212530" y="4727454"/>
            <a:ext cx="2931470" cy="429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rPr lang="it-IT" sz="1000" b="1" dirty="0">
                <a:solidFill>
                  <a:srgbClr val="125FAE"/>
                </a:solidFill>
                <a:latin typeface="Varela Round"/>
                <a:cs typeface="Varela Round"/>
              </a:rPr>
              <a:t>101giteinliguria.it</a:t>
            </a:r>
            <a:br>
              <a:rPr lang="it-IT" sz="1000" b="1" dirty="0">
                <a:solidFill>
                  <a:srgbClr val="125FAE"/>
                </a:solidFill>
                <a:latin typeface="Varela Round"/>
                <a:cs typeface="Varela Round"/>
              </a:rPr>
            </a:br>
            <a:r>
              <a:rPr lang="it-IT" sz="1000" b="1" dirty="0">
                <a:solidFill>
                  <a:srgbClr val="125FAE"/>
                </a:solidFill>
                <a:latin typeface="Varela Round"/>
                <a:cs typeface="Varela Round"/>
              </a:rPr>
              <a:t>Tel. 329 9057052 – P. IVA 03425540105</a:t>
            </a:r>
            <a:endParaRPr lang="it-IT" sz="1000" i="1" dirty="0">
              <a:solidFill>
                <a:srgbClr val="125FAE"/>
              </a:solidFill>
              <a:latin typeface="Varela Round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525883867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001172" y="0"/>
            <a:ext cx="6155528" cy="1021373"/>
          </a:xfrm>
          <a:prstGeom prst="rect">
            <a:avLst/>
          </a:prstGeom>
          <a:solidFill>
            <a:srgbClr val="1260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famiglia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4" r="31992"/>
          <a:stretch/>
        </p:blipFill>
        <p:spPr>
          <a:xfrm>
            <a:off x="-121922" y="0"/>
            <a:ext cx="3143944" cy="518400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244198" y="2098739"/>
            <a:ext cx="5718266" cy="2148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lvl="0" algn="l"/>
            <a:endParaRPr lang="it-IT" sz="1400" b="1" i="1" dirty="0">
              <a:solidFill>
                <a:schemeClr val="bg2"/>
              </a:solidFill>
              <a:latin typeface="Varela Round"/>
              <a:cs typeface="Varela Round"/>
            </a:endParaRPr>
          </a:p>
          <a:p>
            <a:pPr lvl="0" algn="l"/>
            <a:r>
              <a:rPr lang="it-IT" sz="1400" b="1" dirty="0">
                <a:solidFill>
                  <a:srgbClr val="595959"/>
                </a:solidFill>
                <a:latin typeface="Varela Round"/>
                <a:cs typeface="Varela Round"/>
              </a:rPr>
              <a:t>101giteinliguria.it </a:t>
            </a:r>
            <a:r>
              <a:rPr lang="it-IT" sz="1400" dirty="0">
                <a:solidFill>
                  <a:srgbClr val="595959"/>
                </a:solidFill>
                <a:latin typeface="Varela Round"/>
                <a:cs typeface="Varela Round"/>
              </a:rPr>
              <a:t>è il portale di riferimento per </a:t>
            </a:r>
            <a:r>
              <a:rPr lang="it-IT" sz="1400" b="1" dirty="0">
                <a:solidFill>
                  <a:srgbClr val="595959"/>
                </a:solidFill>
                <a:latin typeface="Varela Round"/>
                <a:cs typeface="Varela Round"/>
              </a:rPr>
              <a:t>i genitori </a:t>
            </a:r>
            <a:r>
              <a:rPr lang="it-IT" sz="1400" dirty="0">
                <a:solidFill>
                  <a:srgbClr val="595959"/>
                </a:solidFill>
                <a:latin typeface="Varela Round"/>
                <a:cs typeface="Varela Round"/>
              </a:rPr>
              <a:t>liguri - e non solo - che cercano sul web idee, spunti e un momento di scambio con altre mamme e papà in materia di eventi, attività e iniziative a cui partecipare con i propri figli.  A noi si ispirano spesso siti di informazione di rilievo sia locale che nazionale.</a:t>
            </a:r>
          </a:p>
          <a:p>
            <a:pPr lvl="0" algn="l"/>
            <a:endParaRPr lang="it-IT" sz="1400" dirty="0">
              <a:solidFill>
                <a:schemeClr val="bg2"/>
              </a:solidFill>
              <a:latin typeface="Varela Round"/>
              <a:cs typeface="Varela Round"/>
            </a:endParaRPr>
          </a:p>
          <a:p>
            <a:pPr lvl="0" algn="l"/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101giteinliguria.it </a:t>
            </a:r>
            <a:r>
              <a:rPr lang="it-IT" sz="1400" b="1" dirty="0">
                <a:solidFill>
                  <a:srgbClr val="EB4220"/>
                </a:solidFill>
                <a:latin typeface="Varela Round"/>
                <a:cs typeface="Varela Round"/>
              </a:rPr>
              <a:t>scopre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, </a:t>
            </a:r>
            <a:r>
              <a:rPr lang="it-IT" sz="1400" b="1" dirty="0">
                <a:solidFill>
                  <a:srgbClr val="EB4220"/>
                </a:solidFill>
                <a:latin typeface="Varela Round"/>
                <a:cs typeface="Varela Round"/>
              </a:rPr>
              <a:t>propone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, </a:t>
            </a:r>
            <a:r>
              <a:rPr lang="it-IT" sz="1400" b="1" dirty="0">
                <a:solidFill>
                  <a:srgbClr val="EB4220"/>
                </a:solidFill>
                <a:latin typeface="Varela Round"/>
                <a:cs typeface="Varela Round"/>
              </a:rPr>
              <a:t>suggerisce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 e </a:t>
            </a:r>
            <a:r>
              <a:rPr lang="it-IT" sz="1400" b="1" dirty="0">
                <a:solidFill>
                  <a:srgbClr val="EB4220"/>
                </a:solidFill>
                <a:latin typeface="Varela Round"/>
                <a:cs typeface="Varela Round"/>
              </a:rPr>
              <a:t>recensisce</a:t>
            </a:r>
            <a:r>
              <a:rPr lang="it-IT" sz="1400" b="1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attività e strutture dedicate ai bambini e alle famiglie, in Liguria e nei territori circostanti.</a:t>
            </a:r>
          </a:p>
          <a:p>
            <a:pPr lvl="0" algn="l"/>
            <a:endParaRPr lang="it-IT" sz="1400" dirty="0">
              <a:solidFill>
                <a:schemeClr val="bg2"/>
              </a:solidFill>
              <a:latin typeface="Varela Round"/>
              <a:cs typeface="Varela Round"/>
            </a:endParaRPr>
          </a:p>
          <a:p>
            <a:pPr lvl="0" algn="l"/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101giteinliguria.it è nato per </a:t>
            </a:r>
            <a:r>
              <a:rPr lang="it-IT" sz="1400" b="1" dirty="0">
                <a:solidFill>
                  <a:srgbClr val="EB4220"/>
                </a:solidFill>
                <a:latin typeface="Varela Round"/>
                <a:cs typeface="Varela Round"/>
              </a:rPr>
              <a:t>promuovere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 le strutture che si occupano di </a:t>
            </a:r>
            <a:r>
              <a:rPr lang="it-IT" sz="1400" b="1" dirty="0">
                <a:solidFill>
                  <a:srgbClr val="EB4220"/>
                </a:solidFill>
                <a:latin typeface="Varela Round"/>
                <a:cs typeface="Varela Round"/>
              </a:rPr>
              <a:t>turismo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, bambini e famiglie, offrendo ai </a:t>
            </a:r>
            <a:r>
              <a:rPr lang="it-IT" sz="1400" b="1" dirty="0">
                <a:solidFill>
                  <a:srgbClr val="EB4220"/>
                </a:solidFill>
                <a:latin typeface="Varela Round"/>
                <a:cs typeface="Varela Round"/>
              </a:rPr>
              <a:t>genitori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 tutte le </a:t>
            </a:r>
            <a:r>
              <a:rPr lang="it-IT" sz="1400" b="1" dirty="0">
                <a:solidFill>
                  <a:srgbClr val="EB4220"/>
                </a:solidFill>
                <a:latin typeface="Varela Round"/>
                <a:cs typeface="Varela Round"/>
              </a:rPr>
              <a:t>informazioni utili</a:t>
            </a:r>
            <a:r>
              <a:rPr lang="it-IT" sz="1400" dirty="0">
                <a:solidFill>
                  <a:srgbClr val="EB4220"/>
                </a:solidFill>
                <a:latin typeface="Varela Round"/>
                <a:cs typeface="Varela Round"/>
              </a:rPr>
              <a:t> 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alla scelta consapevole delle iniziative organizzate sul territorio ligure dedicate ai più piccoli.</a:t>
            </a:r>
            <a:b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</a:br>
            <a:b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</a:br>
            <a:r>
              <a:rPr lang="it-IT" sz="1400" b="1" dirty="0">
                <a:solidFill>
                  <a:srgbClr val="FF0000"/>
                </a:solidFill>
                <a:latin typeface="Varela Round"/>
                <a:cs typeface="Varela Round"/>
              </a:rPr>
              <a:t>#</a:t>
            </a:r>
            <a:r>
              <a:rPr lang="it-IT" sz="1400" b="1" dirty="0" err="1">
                <a:solidFill>
                  <a:srgbClr val="FF0000"/>
                </a:solidFill>
                <a:latin typeface="Varela Round"/>
                <a:cs typeface="Varela Round"/>
              </a:rPr>
              <a:t>amisuradibambino</a:t>
            </a:r>
            <a:r>
              <a:rPr lang="it-IT" sz="1400" b="1" dirty="0">
                <a:solidFill>
                  <a:srgbClr val="FF0000"/>
                </a:solidFill>
                <a:latin typeface="Varela Round"/>
                <a:cs typeface="Varela Round"/>
              </a:rPr>
              <a:t> 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e </a:t>
            </a:r>
            <a:r>
              <a:rPr lang="it-IT" sz="1400" b="1" dirty="0">
                <a:solidFill>
                  <a:srgbClr val="FF0000"/>
                </a:solidFill>
                <a:latin typeface="Varela Round"/>
                <a:cs typeface="Varela Round"/>
              </a:rPr>
              <a:t>#</a:t>
            </a:r>
            <a:r>
              <a:rPr lang="it-IT" sz="1400" b="1" dirty="0" err="1">
                <a:solidFill>
                  <a:srgbClr val="FF0000"/>
                </a:solidFill>
                <a:latin typeface="Varela Round"/>
                <a:cs typeface="Varela Round"/>
              </a:rPr>
              <a:t>wemovefamilies</a:t>
            </a:r>
            <a:r>
              <a:rPr lang="it-IT" sz="1400" b="1" dirty="0">
                <a:solidFill>
                  <a:srgbClr val="FF0000"/>
                </a:solidFill>
                <a:latin typeface="Varela Round"/>
                <a:cs typeface="Varela Round"/>
              </a:rPr>
              <a:t> 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sono gli hashtag di riferimento</a:t>
            </a:r>
          </a:p>
        </p:txBody>
      </p:sp>
      <p:pic>
        <p:nvPicPr>
          <p:cNvPr id="3" name="Image 2" descr="101gite-ESECUTIVO-APPROVA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06" y="789897"/>
            <a:ext cx="2310633" cy="1072990"/>
          </a:xfrm>
          <a:prstGeom prst="rect">
            <a:avLst/>
          </a:prstGeom>
        </p:spPr>
      </p:pic>
      <p:sp>
        <p:nvSpPr>
          <p:cNvPr id="9" name="Shape 59"/>
          <p:cNvSpPr txBox="1">
            <a:spLocks noGrp="1"/>
          </p:cNvSpPr>
          <p:nvPr>
            <p:ph type="title" idx="4294967295"/>
          </p:nvPr>
        </p:nvSpPr>
        <p:spPr>
          <a:xfrm>
            <a:off x="3201616" y="-1"/>
            <a:ext cx="5630683" cy="102137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bg1"/>
                </a:solidFill>
                <a:latin typeface="Handlee Regular"/>
                <a:cs typeface="Handlee Regular"/>
              </a:rPr>
              <a:t>Chi </a:t>
            </a:r>
            <a:r>
              <a:rPr lang="en-GB" sz="2200" b="1" dirty="0" err="1">
                <a:solidFill>
                  <a:schemeClr val="bg1"/>
                </a:solidFill>
                <a:latin typeface="Handlee Regular"/>
                <a:cs typeface="Handlee Regular"/>
              </a:rPr>
              <a:t>siamo</a:t>
            </a:r>
            <a:r>
              <a:rPr lang="en-GB" sz="2200" b="1" dirty="0">
                <a:solidFill>
                  <a:schemeClr val="bg1"/>
                </a:solidFill>
                <a:latin typeface="Handlee Regular"/>
                <a:cs typeface="Handlee 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44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41" y="1007282"/>
            <a:ext cx="6205130" cy="4136754"/>
          </a:xfrm>
          <a:prstGeom prst="rect">
            <a:avLst/>
          </a:prstGeom>
        </p:spPr>
      </p:pic>
      <p:pic>
        <p:nvPicPr>
          <p:cNvPr id="5" name="Immagine 10" descr="Girandola Vettoriale OK.a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84" y="4257774"/>
            <a:ext cx="775056" cy="886262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201616" y="1237386"/>
            <a:ext cx="5630682" cy="7912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Su 101giteinliguria.it i genitori trovano, per ogni giorno e per ogni periodo dell'anno, i </a:t>
            </a:r>
            <a:r>
              <a:rPr lang="it-IT" sz="1400" b="1" dirty="0">
                <a:solidFill>
                  <a:schemeClr val="bg2"/>
                </a:solidFill>
                <a:latin typeface="Varela Round"/>
                <a:cs typeface="Varela Round"/>
              </a:rPr>
              <a:t>migliori eventi e consigli 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su gite e strutture </a:t>
            </a:r>
            <a:r>
              <a:rPr lang="it-IT" sz="1400" b="1" dirty="0">
                <a:solidFill>
                  <a:srgbClr val="FF0000"/>
                </a:solidFill>
                <a:latin typeface="Varela Round"/>
                <a:cs typeface="Varela Round"/>
              </a:rPr>
              <a:t>#</a:t>
            </a:r>
            <a:r>
              <a:rPr lang="it-IT" sz="1400" b="1" dirty="0" err="1">
                <a:solidFill>
                  <a:srgbClr val="FF0000"/>
                </a:solidFill>
                <a:latin typeface="Varela Round"/>
                <a:cs typeface="Varela Round"/>
              </a:rPr>
              <a:t>amisuradibambino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, a Genova, in Liguria e in Basso Piemonte</a:t>
            </a:r>
          </a:p>
          <a:p>
            <a:pPr algn="l"/>
            <a:endParaRPr lang="it-IT" sz="1400" dirty="0">
              <a:solidFill>
                <a:schemeClr val="bg2"/>
              </a:solidFill>
              <a:latin typeface="Varela Round"/>
              <a:cs typeface="Varela Round"/>
            </a:endParaRPr>
          </a:p>
        </p:txBody>
      </p:sp>
      <p:sp>
        <p:nvSpPr>
          <p:cNvPr id="8" name="Rettangolo 4"/>
          <p:cNvSpPr/>
          <p:nvPr/>
        </p:nvSpPr>
        <p:spPr>
          <a:xfrm>
            <a:off x="2988472" y="0"/>
            <a:ext cx="6155528" cy="1021373"/>
          </a:xfrm>
          <a:prstGeom prst="rect">
            <a:avLst/>
          </a:prstGeom>
          <a:solidFill>
            <a:srgbClr val="F4DB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3C90B"/>
              </a:solidFill>
            </a:endParaRPr>
          </a:p>
        </p:txBody>
      </p:sp>
      <p:sp>
        <p:nvSpPr>
          <p:cNvPr id="9" name="Shape 59"/>
          <p:cNvSpPr txBox="1">
            <a:spLocks noGrp="1"/>
          </p:cNvSpPr>
          <p:nvPr>
            <p:ph type="title" idx="4294967295"/>
          </p:nvPr>
        </p:nvSpPr>
        <p:spPr>
          <a:xfrm>
            <a:off x="3201616" y="-1"/>
            <a:ext cx="5630683" cy="102137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tx1"/>
                </a:solidFill>
                <a:latin typeface="Handlee Regular"/>
                <a:cs typeface="Handlee Regular"/>
              </a:rPr>
              <a:t>Di </a:t>
            </a:r>
            <a:r>
              <a:rPr lang="en-GB" sz="2200" b="1" dirty="0" err="1">
                <a:solidFill>
                  <a:schemeClr val="tx1"/>
                </a:solidFill>
                <a:latin typeface="Handlee Regular"/>
                <a:cs typeface="Handlee Regular"/>
              </a:rPr>
              <a:t>cosa</a:t>
            </a:r>
            <a:r>
              <a:rPr lang="en-GB" sz="2200" b="1" dirty="0">
                <a:solidFill>
                  <a:schemeClr val="tx1"/>
                </a:solidFill>
                <a:latin typeface="Handlee Regular"/>
                <a:cs typeface="Handlee Regular"/>
              </a:rPr>
              <a:t> </a:t>
            </a:r>
            <a:r>
              <a:rPr lang="en-GB" sz="2200" b="1" dirty="0" err="1">
                <a:solidFill>
                  <a:schemeClr val="tx1"/>
                </a:solidFill>
                <a:latin typeface="Handlee Regular"/>
                <a:cs typeface="Handlee Regular"/>
              </a:rPr>
              <a:t>parla</a:t>
            </a:r>
            <a:r>
              <a:rPr lang="en-GB" sz="2200" b="1" dirty="0">
                <a:solidFill>
                  <a:schemeClr val="tx1"/>
                </a:solidFill>
                <a:latin typeface="Handlee Regular"/>
                <a:cs typeface="Handlee Regular"/>
              </a:rPr>
              <a:t> 101giteinliguria.it?</a:t>
            </a:r>
          </a:p>
        </p:txBody>
      </p:sp>
      <p:pic>
        <p:nvPicPr>
          <p:cNvPr id="17" name="Immagine 18" descr="twi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61" y="3948950"/>
            <a:ext cx="308824" cy="308824"/>
          </a:xfrm>
          <a:prstGeom prst="rect">
            <a:avLst/>
          </a:prstGeom>
        </p:spPr>
      </p:pic>
      <p:pic>
        <p:nvPicPr>
          <p:cNvPr id="18" name="Immagine 19" descr="newslet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57" y="4697953"/>
            <a:ext cx="309828" cy="309828"/>
          </a:xfrm>
          <a:prstGeom prst="rect">
            <a:avLst/>
          </a:prstGeom>
        </p:spPr>
      </p:pic>
      <p:pic>
        <p:nvPicPr>
          <p:cNvPr id="22" name="Image 21" descr="hotel-per-famigli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6" t="8288" r="36106" b="5710"/>
          <a:stretch/>
        </p:blipFill>
        <p:spPr>
          <a:xfrm>
            <a:off x="0" y="0"/>
            <a:ext cx="2988472" cy="5157404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3145010" y="4457233"/>
            <a:ext cx="5630682" cy="7912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algn="l"/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101giteinliguria.it è </a:t>
            </a:r>
            <a:r>
              <a:rPr lang="it-IT" sz="1400" b="1" dirty="0">
                <a:solidFill>
                  <a:srgbClr val="FF0000"/>
                </a:solidFill>
                <a:latin typeface="Varela Round"/>
                <a:cs typeface="Varela Round"/>
              </a:rPr>
              <a:t>perfettamente leggibile 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su ogni </a:t>
            </a:r>
            <a:r>
              <a:rPr lang="it-IT" sz="1400" dirty="0" err="1">
                <a:solidFill>
                  <a:schemeClr val="bg2"/>
                </a:solidFill>
                <a:latin typeface="Varela Round"/>
                <a:cs typeface="Varela Round"/>
              </a:rPr>
              <a:t>device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, </a:t>
            </a:r>
          </a:p>
          <a:p>
            <a:pPr algn="l"/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mobile o fisso, come notebook, </a:t>
            </a:r>
            <a:r>
              <a:rPr lang="it-IT" sz="1400" dirty="0" err="1">
                <a:solidFill>
                  <a:schemeClr val="bg2"/>
                </a:solidFill>
                <a:latin typeface="Varela Round"/>
                <a:cs typeface="Varela Round"/>
              </a:rPr>
              <a:t>tablet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 o </a:t>
            </a:r>
            <a:r>
              <a:rPr lang="it-IT" sz="1400" dirty="0" err="1">
                <a:solidFill>
                  <a:schemeClr val="bg2"/>
                </a:solidFill>
                <a:latin typeface="Varela Round"/>
                <a:cs typeface="Varela Round"/>
              </a:rPr>
              <a:t>smartphone</a:t>
            </a:r>
            <a:r>
              <a:rPr lang="it-IT" sz="1400" dirty="0">
                <a:solidFill>
                  <a:schemeClr val="bg2"/>
                </a:solidFill>
                <a:latin typeface="Varela Round"/>
                <a:cs typeface="Varela Round"/>
              </a:rPr>
              <a:t>.</a:t>
            </a:r>
          </a:p>
          <a:p>
            <a:pPr algn="l"/>
            <a:endParaRPr lang="it-IT" sz="1400" dirty="0">
              <a:solidFill>
                <a:schemeClr val="bg2"/>
              </a:solidFill>
              <a:latin typeface="Varela Round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71422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3587885" y="1065421"/>
            <a:ext cx="4866735" cy="13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en-GB" sz="1600" b="1" dirty="0">
                <a:solidFill>
                  <a:srgbClr val="623285"/>
                </a:solidFill>
                <a:latin typeface="Handlee Regular"/>
                <a:cs typeface="Handlee Regular"/>
              </a:rPr>
              <a:t>750.000 page views </a:t>
            </a:r>
            <a:r>
              <a:rPr lang="en-GB" sz="1600" b="1" dirty="0" err="1">
                <a:solidFill>
                  <a:srgbClr val="623285"/>
                </a:solidFill>
                <a:latin typeface="Handlee Regular"/>
                <a:cs typeface="Handlee Regular"/>
              </a:rPr>
              <a:t>negli</a:t>
            </a:r>
            <a:r>
              <a:rPr lang="en-GB" sz="1600" b="1" dirty="0">
                <a:solidFill>
                  <a:srgbClr val="623285"/>
                </a:solidFill>
                <a:latin typeface="Handlee Regular"/>
                <a:cs typeface="Handlee Regular"/>
              </a:rPr>
              <a:t> </a:t>
            </a:r>
            <a:r>
              <a:rPr lang="en-GB" sz="1600" b="1" dirty="0" err="1">
                <a:solidFill>
                  <a:srgbClr val="623285"/>
                </a:solidFill>
                <a:latin typeface="Handlee Regular"/>
                <a:cs typeface="Handlee Regular"/>
              </a:rPr>
              <a:t>ultimi</a:t>
            </a:r>
            <a:r>
              <a:rPr lang="en-GB" sz="1600" b="1" dirty="0">
                <a:solidFill>
                  <a:srgbClr val="623285"/>
                </a:solidFill>
                <a:latin typeface="Handlee Regular"/>
                <a:cs typeface="Handlee Regular"/>
              </a:rPr>
              <a:t> 12 </a:t>
            </a:r>
            <a:r>
              <a:rPr lang="en-GB" sz="1600" b="1" dirty="0" err="1">
                <a:solidFill>
                  <a:srgbClr val="623285"/>
                </a:solidFill>
                <a:latin typeface="Handlee Regular"/>
                <a:cs typeface="Handlee Regular"/>
              </a:rPr>
              <a:t>mesi</a:t>
            </a:r>
            <a:endParaRPr lang="en-GB" sz="1600" b="1" dirty="0">
              <a:solidFill>
                <a:srgbClr val="623285"/>
              </a:solidFill>
              <a:latin typeface="Handlee Regular"/>
              <a:cs typeface="Handlee Regular"/>
            </a:endParaRPr>
          </a:p>
          <a:p>
            <a:pPr lvl="0" algn="l"/>
            <a:endParaRPr lang="en-GB" sz="1400" b="1" dirty="0">
              <a:solidFill>
                <a:srgbClr val="125FAE"/>
              </a:solidFill>
              <a:latin typeface="Varela Round"/>
              <a:cs typeface="Varela Round"/>
            </a:endParaRPr>
          </a:p>
          <a:p>
            <a:pPr lvl="0" algn="l"/>
            <a:r>
              <a:rPr lang="en-GB" sz="1600" b="1" dirty="0">
                <a:solidFill>
                  <a:srgbClr val="E86023"/>
                </a:solidFill>
                <a:latin typeface="Handlee Regular"/>
                <a:cs typeface="Handlee Regular"/>
              </a:rPr>
              <a:t>251.000 </a:t>
            </a:r>
            <a:r>
              <a:rPr lang="en-GB" sz="1600" b="1" dirty="0" err="1">
                <a:solidFill>
                  <a:srgbClr val="E86023"/>
                </a:solidFill>
                <a:latin typeface="Handlee Regular"/>
                <a:cs typeface="Handlee Regular"/>
              </a:rPr>
              <a:t>visitatori</a:t>
            </a:r>
            <a:r>
              <a:rPr lang="en-GB" sz="1600" b="1" dirty="0">
                <a:solidFill>
                  <a:srgbClr val="E86023"/>
                </a:solidFill>
                <a:latin typeface="Handlee Regular"/>
                <a:cs typeface="Handlee Regular"/>
              </a:rPr>
              <a:t> </a:t>
            </a:r>
            <a:r>
              <a:rPr lang="en-GB" sz="1600" b="1" dirty="0" err="1">
                <a:solidFill>
                  <a:srgbClr val="E86023"/>
                </a:solidFill>
                <a:latin typeface="Handlee Regular"/>
                <a:cs typeface="Handlee Regular"/>
              </a:rPr>
              <a:t>unici</a:t>
            </a:r>
            <a:endParaRPr lang="en-GB" sz="1600" b="1" dirty="0">
              <a:solidFill>
                <a:srgbClr val="E86023"/>
              </a:solidFill>
              <a:latin typeface="Handlee Regular"/>
              <a:cs typeface="Handlee Regular"/>
            </a:endParaRPr>
          </a:p>
          <a:p>
            <a:pPr lvl="0" algn="l"/>
            <a:endParaRPr lang="en-GB" sz="1600" b="1" dirty="0">
              <a:solidFill>
                <a:srgbClr val="125FAE"/>
              </a:solidFill>
              <a:latin typeface="Varela Round"/>
              <a:cs typeface="Varela Round"/>
            </a:endParaRPr>
          </a:p>
          <a:p>
            <a:pPr lvl="0" algn="l"/>
            <a:r>
              <a:rPr lang="it-IT" sz="1600" b="1" dirty="0">
                <a:solidFill>
                  <a:srgbClr val="23983C"/>
                </a:solidFill>
                <a:latin typeface="Handlee Regular"/>
                <a:cs typeface="Handlee Regular"/>
              </a:rPr>
              <a:t>2.000 iscritti alle notifiche web</a:t>
            </a:r>
            <a:endParaRPr lang="en-GB" sz="1000" dirty="0">
              <a:solidFill>
                <a:schemeClr val="bg2"/>
              </a:solidFill>
              <a:latin typeface="Varela Round"/>
              <a:cs typeface="Varela Round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988472" y="0"/>
            <a:ext cx="6155528" cy="1021373"/>
          </a:xfrm>
          <a:prstGeom prst="rect">
            <a:avLst/>
          </a:prstGeom>
          <a:solidFill>
            <a:srgbClr val="CA02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hape 59"/>
          <p:cNvSpPr txBox="1">
            <a:spLocks noGrp="1"/>
          </p:cNvSpPr>
          <p:nvPr>
            <p:ph type="title" idx="4294967295"/>
          </p:nvPr>
        </p:nvSpPr>
        <p:spPr>
          <a:xfrm>
            <a:off x="3201616" y="-1"/>
            <a:ext cx="5630683" cy="102137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bg1"/>
                </a:solidFill>
                <a:latin typeface="Handlee Regular"/>
                <a:cs typeface="Handlee Regular"/>
              </a:rPr>
              <a:t>I </a:t>
            </a:r>
            <a:r>
              <a:rPr lang="en-GB" sz="2200" b="1" dirty="0" err="1">
                <a:solidFill>
                  <a:schemeClr val="bg1"/>
                </a:solidFill>
                <a:latin typeface="Handlee Regular"/>
                <a:cs typeface="Handlee Regular"/>
              </a:rPr>
              <a:t>nostri</a:t>
            </a:r>
            <a:r>
              <a:rPr lang="en-GB" sz="2200" b="1" dirty="0">
                <a:solidFill>
                  <a:schemeClr val="bg1"/>
                </a:solidFill>
                <a:latin typeface="Handlee Regular"/>
                <a:cs typeface="Handlee Regular"/>
              </a:rPr>
              <a:t> </a:t>
            </a:r>
            <a:r>
              <a:rPr lang="en-GB" sz="2200" b="1" dirty="0" err="1">
                <a:solidFill>
                  <a:schemeClr val="bg1"/>
                </a:solidFill>
                <a:latin typeface="Handlee Regular"/>
                <a:cs typeface="Handlee Regular"/>
              </a:rPr>
              <a:t>numeri</a:t>
            </a:r>
            <a:r>
              <a:rPr lang="en-GB" sz="2200" b="1" dirty="0">
                <a:solidFill>
                  <a:schemeClr val="bg1"/>
                </a:solidFill>
                <a:latin typeface="Handlee Regular"/>
                <a:cs typeface="Handlee Regular"/>
              </a:rPr>
              <a:t> e la nostra rete</a:t>
            </a:r>
          </a:p>
        </p:txBody>
      </p:sp>
      <p:pic>
        <p:nvPicPr>
          <p:cNvPr id="15" name="Immagine 14" descr="16-RadioBabboleo-e139336736063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6" b="31603"/>
          <a:stretch/>
        </p:blipFill>
        <p:spPr>
          <a:xfrm>
            <a:off x="7212864" y="2458621"/>
            <a:ext cx="1092424" cy="509960"/>
          </a:xfrm>
          <a:prstGeom prst="rect">
            <a:avLst/>
          </a:prstGeom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3216895" y="2513730"/>
            <a:ext cx="2605004" cy="426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it-IT" sz="1600" b="1" dirty="0">
                <a:solidFill>
                  <a:srgbClr val="125FAE"/>
                </a:solidFill>
                <a:latin typeface="Handlee Regular"/>
                <a:cs typeface="Handlee Regular"/>
              </a:rPr>
              <a:t>Partnership di prestigio</a:t>
            </a:r>
            <a:endParaRPr lang="en-GB" sz="1600" dirty="0">
              <a:solidFill>
                <a:schemeClr val="bg2"/>
              </a:solidFill>
              <a:latin typeface="Handlee Regular"/>
              <a:cs typeface="Handlee Regular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997787" y="3090763"/>
            <a:ext cx="6146213" cy="2052737"/>
          </a:xfrm>
          <a:prstGeom prst="rect">
            <a:avLst/>
          </a:prstGeom>
          <a:solidFill>
            <a:srgbClr val="CA02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20141113175127-Coop_ligu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21" y="2610190"/>
            <a:ext cx="612281" cy="356233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3587885" y="3339443"/>
            <a:ext cx="4866735" cy="1696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lvl="0" algn="l"/>
            <a:endParaRPr lang="en-GB" sz="1400" b="1" dirty="0">
              <a:solidFill>
                <a:srgbClr val="FFFFFF"/>
              </a:solidFill>
              <a:latin typeface="Varela Round"/>
              <a:cs typeface="Varela Round"/>
            </a:endParaRPr>
          </a:p>
          <a:p>
            <a:pPr algn="l"/>
            <a:r>
              <a:rPr lang="it-IT" sz="1600" b="1" dirty="0">
                <a:solidFill>
                  <a:schemeClr val="bg1"/>
                </a:solidFill>
                <a:latin typeface="Handlee Regular"/>
                <a:cs typeface="Handlee Regular"/>
              </a:rPr>
              <a:t>101giteinliguria.it è su </a:t>
            </a:r>
            <a:r>
              <a:rPr lang="it-IT" sz="1600" b="1" dirty="0" err="1">
                <a:solidFill>
                  <a:schemeClr val="bg1"/>
                </a:solidFill>
                <a:latin typeface="Handlee Regular"/>
                <a:cs typeface="Handlee Regular"/>
              </a:rPr>
              <a:t>Facebook</a:t>
            </a:r>
            <a:r>
              <a:rPr lang="it-IT" sz="1600" b="1" dirty="0">
                <a:solidFill>
                  <a:schemeClr val="bg1"/>
                </a:solidFill>
                <a:latin typeface="Handlee Regular"/>
                <a:cs typeface="Handlee Regular"/>
              </a:rPr>
              <a:t> con:</a:t>
            </a:r>
            <a:r>
              <a:rPr lang="it-IT" sz="1600" dirty="0">
                <a:solidFill>
                  <a:srgbClr val="FFFFFF"/>
                </a:solidFill>
                <a:latin typeface="Handlee Regular"/>
                <a:cs typeface="Handlee Regular"/>
              </a:rPr>
              <a:t> </a:t>
            </a:r>
          </a:p>
          <a:p>
            <a:pPr lvl="0" algn="l"/>
            <a:r>
              <a:rPr lang="en-GB" sz="1000" b="1" dirty="0" err="1">
                <a:solidFill>
                  <a:srgbClr val="FFFFFF"/>
                </a:solidFill>
                <a:latin typeface="Varela Round"/>
                <a:cs typeface="Varela Round"/>
              </a:rPr>
              <a:t>Pagina</a:t>
            </a:r>
            <a:r>
              <a:rPr lang="en-GB" sz="1000" b="1" dirty="0">
                <a:solidFill>
                  <a:srgbClr val="FFFFFF"/>
                </a:solidFill>
                <a:latin typeface="Varela Round"/>
                <a:cs typeface="Varela Round"/>
              </a:rPr>
              <a:t> Facebook</a:t>
            </a:r>
            <a:r>
              <a:rPr lang="en-GB" sz="1000" dirty="0">
                <a:solidFill>
                  <a:srgbClr val="FFFFFF"/>
                </a:solidFill>
                <a:latin typeface="Varela Round"/>
                <a:cs typeface="Varela Round"/>
              </a:rPr>
              <a:t> 101giteinliguria.it con </a:t>
            </a:r>
            <a:r>
              <a:rPr lang="en-GB" sz="1000" b="1" dirty="0">
                <a:solidFill>
                  <a:srgbClr val="FFFFFF"/>
                </a:solidFill>
                <a:latin typeface="Varela Round"/>
                <a:cs typeface="Varela Round"/>
              </a:rPr>
              <a:t>+5.400 </a:t>
            </a:r>
            <a:r>
              <a:rPr lang="en-GB" sz="1000" b="1" dirty="0" err="1">
                <a:solidFill>
                  <a:srgbClr val="FFFFFF"/>
                </a:solidFill>
                <a:latin typeface="Varela Round"/>
                <a:cs typeface="Varela Round"/>
              </a:rPr>
              <a:t>Mi</a:t>
            </a:r>
            <a:r>
              <a:rPr lang="en-GB" sz="1000" b="1" dirty="0">
                <a:solidFill>
                  <a:srgbClr val="FFFFFF"/>
                </a:solidFill>
                <a:latin typeface="Varela Round"/>
                <a:cs typeface="Varela Round"/>
              </a:rPr>
              <a:t> </a:t>
            </a:r>
            <a:r>
              <a:rPr lang="en-GB" sz="1000" b="1" dirty="0" err="1">
                <a:solidFill>
                  <a:srgbClr val="FFFFFF"/>
                </a:solidFill>
                <a:latin typeface="Varela Round"/>
                <a:cs typeface="Varela Round"/>
              </a:rPr>
              <a:t>Piace</a:t>
            </a:r>
            <a:endParaRPr lang="en-GB" sz="1000" b="1" dirty="0">
              <a:solidFill>
                <a:srgbClr val="FFFFFF"/>
              </a:solidFill>
              <a:latin typeface="Varela Round"/>
              <a:cs typeface="Varela Round"/>
            </a:endParaRPr>
          </a:p>
          <a:p>
            <a:pPr lvl="0" algn="l"/>
            <a:r>
              <a:rPr lang="en-GB" sz="1000" b="1" dirty="0">
                <a:solidFill>
                  <a:srgbClr val="FFFFFF"/>
                </a:solidFill>
                <a:latin typeface="Varela Round"/>
                <a:cs typeface="Varela Round"/>
              </a:rPr>
              <a:t>Gruppo Facebook</a:t>
            </a:r>
            <a:r>
              <a:rPr lang="en-GB" sz="1000" dirty="0">
                <a:solidFill>
                  <a:srgbClr val="FFFFFF"/>
                </a:solidFill>
                <a:latin typeface="Varela Round"/>
                <a:cs typeface="Varela Round"/>
              </a:rPr>
              <a:t> 101 </a:t>
            </a:r>
            <a:r>
              <a:rPr lang="en-GB" sz="1000" dirty="0" err="1">
                <a:solidFill>
                  <a:srgbClr val="FFFFFF"/>
                </a:solidFill>
                <a:latin typeface="Varela Round"/>
                <a:cs typeface="Varela Round"/>
              </a:rPr>
              <a:t>Gite</a:t>
            </a:r>
            <a:r>
              <a:rPr lang="en-GB" sz="1000" dirty="0">
                <a:solidFill>
                  <a:srgbClr val="FFFFFF"/>
                </a:solidFill>
                <a:latin typeface="Varela Round"/>
                <a:cs typeface="Varela Round"/>
              </a:rPr>
              <a:t> da fare con </a:t>
            </a:r>
            <a:r>
              <a:rPr lang="en-GB" sz="1000" dirty="0" err="1">
                <a:solidFill>
                  <a:srgbClr val="FFFFFF"/>
                </a:solidFill>
                <a:latin typeface="Varela Round"/>
                <a:cs typeface="Varela Round"/>
              </a:rPr>
              <a:t>i</a:t>
            </a:r>
            <a:r>
              <a:rPr lang="en-GB" sz="1000" dirty="0">
                <a:solidFill>
                  <a:srgbClr val="FFFFFF"/>
                </a:solidFill>
                <a:latin typeface="Varela Round"/>
                <a:cs typeface="Varela Round"/>
              </a:rPr>
              <a:t> Bambini a Genova e in Liguria con </a:t>
            </a:r>
            <a:r>
              <a:rPr lang="en-GB" sz="1000" b="1" dirty="0">
                <a:solidFill>
                  <a:srgbClr val="FFFFFF"/>
                </a:solidFill>
                <a:latin typeface="Varela Round"/>
                <a:cs typeface="Varela Round"/>
              </a:rPr>
              <a:t>+22.000 </a:t>
            </a:r>
            <a:r>
              <a:rPr lang="en-GB" sz="1000" b="1" dirty="0" err="1">
                <a:solidFill>
                  <a:srgbClr val="FFFFFF"/>
                </a:solidFill>
                <a:latin typeface="Varela Round"/>
                <a:cs typeface="Varela Round"/>
              </a:rPr>
              <a:t>Iscritti</a:t>
            </a:r>
            <a:endParaRPr lang="en-GB" sz="1000" b="1" dirty="0">
              <a:solidFill>
                <a:srgbClr val="FFFFFF"/>
              </a:solidFill>
              <a:latin typeface="Varela Round"/>
              <a:cs typeface="Varela Round"/>
            </a:endParaRPr>
          </a:p>
          <a:p>
            <a:pPr lvl="0" algn="l"/>
            <a:endParaRPr lang="en-GB" sz="1400" b="1" dirty="0">
              <a:solidFill>
                <a:schemeClr val="bg1"/>
              </a:solidFill>
              <a:latin typeface="Varela Round"/>
              <a:cs typeface="Varela Round"/>
            </a:endParaRPr>
          </a:p>
          <a:p>
            <a:pPr algn="l"/>
            <a:r>
              <a:rPr lang="it-IT" sz="1600" b="1" dirty="0">
                <a:solidFill>
                  <a:schemeClr val="bg1"/>
                </a:solidFill>
                <a:latin typeface="Handlee Regular"/>
                <a:cs typeface="Handlee Regular"/>
              </a:rPr>
              <a:t>101giteinliguria.it è su </a:t>
            </a:r>
            <a:r>
              <a:rPr lang="it-IT" sz="1600" b="1" dirty="0" err="1">
                <a:solidFill>
                  <a:schemeClr val="bg1"/>
                </a:solidFill>
                <a:latin typeface="Handlee Regular"/>
                <a:cs typeface="Handlee Regular"/>
              </a:rPr>
              <a:t>Twitter</a:t>
            </a:r>
            <a:r>
              <a:rPr lang="it-IT" sz="1600" b="1" dirty="0">
                <a:solidFill>
                  <a:schemeClr val="bg1"/>
                </a:solidFill>
                <a:latin typeface="Handlee Regular"/>
                <a:cs typeface="Handlee Regular"/>
              </a:rPr>
              <a:t> con</a:t>
            </a:r>
            <a:r>
              <a:rPr lang="it-IT" sz="1600" dirty="0">
                <a:solidFill>
                  <a:srgbClr val="FFFFFF"/>
                </a:solidFill>
                <a:latin typeface="Handlee Regular"/>
                <a:cs typeface="Handlee Regular"/>
              </a:rPr>
              <a:t> </a:t>
            </a:r>
          </a:p>
          <a:p>
            <a:pPr algn="l"/>
            <a:r>
              <a:rPr lang="fr-FR" sz="1000" dirty="0">
                <a:solidFill>
                  <a:srgbClr val="FFFFFF"/>
                </a:solidFill>
                <a:latin typeface="Varela Round"/>
                <a:cs typeface="Varela Round"/>
              </a:rPr>
              <a:t>@101giteliguria (1.200 </a:t>
            </a:r>
            <a:r>
              <a:rPr lang="fr-FR" sz="1000" dirty="0" err="1">
                <a:solidFill>
                  <a:srgbClr val="FFFFFF"/>
                </a:solidFill>
                <a:latin typeface="Varela Round"/>
                <a:cs typeface="Varela Round"/>
              </a:rPr>
              <a:t>followers</a:t>
            </a:r>
            <a:r>
              <a:rPr lang="fr-FR" sz="1000" dirty="0">
                <a:solidFill>
                  <a:srgbClr val="FFFFFF"/>
                </a:solidFill>
                <a:latin typeface="Varela Round"/>
                <a:cs typeface="Varela Round"/>
              </a:rPr>
              <a:t>)</a:t>
            </a:r>
          </a:p>
          <a:p>
            <a:pPr algn="l"/>
            <a:r>
              <a:rPr lang="fr-FR" sz="1000" dirty="0">
                <a:solidFill>
                  <a:srgbClr val="FFFFFF"/>
                </a:solidFill>
                <a:latin typeface="Varela Round"/>
                <a:cs typeface="Varela Round"/>
              </a:rPr>
              <a:t>@agenda101</a:t>
            </a:r>
          </a:p>
          <a:p>
            <a:pPr algn="l"/>
            <a:endParaRPr lang="fr-FR" sz="1400" dirty="0">
              <a:solidFill>
                <a:srgbClr val="FFFFFF"/>
              </a:solidFill>
              <a:latin typeface="Varela Round"/>
              <a:cs typeface="Varela Round"/>
            </a:endParaRPr>
          </a:p>
          <a:p>
            <a:pPr algn="l"/>
            <a:r>
              <a:rPr lang="it-IT" sz="1600" b="1" dirty="0">
                <a:solidFill>
                  <a:schemeClr val="bg1"/>
                </a:solidFill>
                <a:latin typeface="Handlee Regular"/>
                <a:cs typeface="Handlee Regular"/>
              </a:rPr>
              <a:t>Newsletter (2.700 Iscritti)</a:t>
            </a:r>
            <a:endParaRPr lang="it-IT" sz="1600" dirty="0">
              <a:solidFill>
                <a:srgbClr val="FFFFFF"/>
              </a:solidFill>
              <a:latin typeface="Handlee Regular"/>
              <a:cs typeface="Handlee Regular"/>
            </a:endParaRPr>
          </a:p>
          <a:p>
            <a:pPr algn="l"/>
            <a:endParaRPr lang="fr-FR" sz="1000" dirty="0">
              <a:solidFill>
                <a:srgbClr val="FFFFFF"/>
              </a:solidFill>
              <a:latin typeface="Varela Round"/>
              <a:cs typeface="Varela Round"/>
            </a:endParaRPr>
          </a:p>
          <a:p>
            <a:pPr lvl="0" algn="l"/>
            <a:r>
              <a:rPr lang="it-IT" sz="1400" b="1" dirty="0">
                <a:solidFill>
                  <a:schemeClr val="bg1"/>
                </a:solidFill>
                <a:latin typeface="Varela Round"/>
                <a:cs typeface="Varela Round"/>
              </a:rPr>
              <a:t> </a:t>
            </a:r>
            <a:endParaRPr lang="en-GB" sz="1400" b="1" dirty="0">
              <a:solidFill>
                <a:schemeClr val="bg1"/>
              </a:solidFill>
              <a:latin typeface="Varela Round"/>
              <a:cs typeface="Varela Round"/>
            </a:endParaRPr>
          </a:p>
        </p:txBody>
      </p:sp>
      <p:pic>
        <p:nvPicPr>
          <p:cNvPr id="18" name="Immagine 17" descr="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57" y="3225002"/>
            <a:ext cx="335465" cy="335465"/>
          </a:xfrm>
          <a:prstGeom prst="rect">
            <a:avLst/>
          </a:prstGeom>
        </p:spPr>
      </p:pic>
      <p:pic>
        <p:nvPicPr>
          <p:cNvPr id="19" name="Immagine 18" descr="twit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61" y="4075950"/>
            <a:ext cx="308824" cy="308824"/>
          </a:xfrm>
          <a:prstGeom prst="rect">
            <a:avLst/>
          </a:prstGeom>
        </p:spPr>
      </p:pic>
      <p:pic>
        <p:nvPicPr>
          <p:cNvPr id="20" name="Immagine 19" descr="newslet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57" y="4824953"/>
            <a:ext cx="309828" cy="309828"/>
          </a:xfrm>
          <a:prstGeom prst="rect">
            <a:avLst/>
          </a:prstGeom>
        </p:spPr>
      </p:pic>
      <p:pic>
        <p:nvPicPr>
          <p:cNvPr id="4" name="Immagine 3" descr="escursioni-a-cavallo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1" r="11656"/>
          <a:stretch/>
        </p:blipFill>
        <p:spPr>
          <a:xfrm>
            <a:off x="-91440" y="-26474"/>
            <a:ext cx="3089228" cy="5210614"/>
          </a:xfrm>
          <a:prstGeom prst="rect">
            <a:avLst/>
          </a:prstGeom>
        </p:spPr>
      </p:pic>
      <p:pic>
        <p:nvPicPr>
          <p:cNvPr id="8" name="Immagine 7" descr="user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57" y="1065421"/>
            <a:ext cx="335465" cy="335465"/>
          </a:xfrm>
          <a:prstGeom prst="rect">
            <a:avLst/>
          </a:prstGeom>
        </p:spPr>
      </p:pic>
      <p:pic>
        <p:nvPicPr>
          <p:cNvPr id="12" name="Immagine 11" descr="us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61" y="1523282"/>
            <a:ext cx="335465" cy="335465"/>
          </a:xfrm>
          <a:prstGeom prst="rect">
            <a:avLst/>
          </a:prstGeom>
        </p:spPr>
      </p:pic>
      <p:pic>
        <p:nvPicPr>
          <p:cNvPr id="21" name="Immagine 20" descr="monit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56" y="2028106"/>
            <a:ext cx="335465" cy="335465"/>
          </a:xfrm>
          <a:prstGeom prst="rect">
            <a:avLst/>
          </a:prstGeom>
        </p:spPr>
      </p:pic>
      <p:pic>
        <p:nvPicPr>
          <p:cNvPr id="22" name="Immagine 10" descr="Girandola Vettoriale OK.ai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84" y="4257774"/>
            <a:ext cx="775056" cy="88626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8188" y="2791849"/>
            <a:ext cx="1433127" cy="208748"/>
          </a:xfrm>
          <a:prstGeom prst="rect">
            <a:avLst/>
          </a:prstGeom>
        </p:spPr>
      </p:pic>
      <p:sp>
        <p:nvSpPr>
          <p:cNvPr id="3" name="AutoShape 2" descr="Risultati immagini per regione ligu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4" descr="Risultati immagini per regione ligu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Risultati immagini per regione ligur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75" y="2355617"/>
            <a:ext cx="294215" cy="42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3587885" y="1857393"/>
            <a:ext cx="5168431" cy="2037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it-IT" sz="1600" b="1" dirty="0">
                <a:solidFill>
                  <a:srgbClr val="23983C"/>
                </a:solidFill>
                <a:latin typeface="Handlee Regular"/>
                <a:cs typeface="Handlee Regular"/>
              </a:rPr>
              <a:t>Comunicazione diretta con il TUO target</a:t>
            </a:r>
          </a:p>
          <a:p>
            <a:pPr algn="l"/>
            <a:r>
              <a:rPr lang="it-IT" sz="1000" dirty="0">
                <a:solidFill>
                  <a:schemeClr val="bg2"/>
                </a:solidFill>
                <a:latin typeface="Varela Round"/>
                <a:cs typeface="Varela Round"/>
              </a:rPr>
              <a:t>I nostri utenti sono </a:t>
            </a:r>
            <a:r>
              <a:rPr lang="it-IT" sz="1000" b="1" dirty="0">
                <a:solidFill>
                  <a:schemeClr val="bg2"/>
                </a:solidFill>
                <a:latin typeface="Varela Round"/>
                <a:cs typeface="Varela Round"/>
              </a:rPr>
              <a:t>genitori</a:t>
            </a:r>
            <a:r>
              <a:rPr lang="it-IT" sz="1000" dirty="0">
                <a:solidFill>
                  <a:schemeClr val="bg2"/>
                </a:solidFill>
                <a:latin typeface="Varela Round"/>
                <a:cs typeface="Varela Round"/>
              </a:rPr>
              <a:t>, fruitori diretti delle informazioni e altamente profilati. </a:t>
            </a:r>
          </a:p>
          <a:p>
            <a:pPr algn="l"/>
            <a:endParaRPr lang="it-IT" sz="1600" b="1" dirty="0">
              <a:solidFill>
                <a:srgbClr val="125FAE"/>
              </a:solidFill>
              <a:latin typeface="Handlee Regular"/>
              <a:cs typeface="Handlee Regular"/>
            </a:endParaRPr>
          </a:p>
          <a:p>
            <a:pPr algn="l"/>
            <a:r>
              <a:rPr lang="it-IT" sz="1600" b="1" dirty="0">
                <a:solidFill>
                  <a:srgbClr val="CA0252"/>
                </a:solidFill>
                <a:latin typeface="Handlee Regular"/>
                <a:cs typeface="Handlee Regular"/>
              </a:rPr>
              <a:t>Possibilità di personalizzazione dell’ADV PACK scelto </a:t>
            </a:r>
            <a:r>
              <a:rPr lang="it-IT" sz="1000" dirty="0">
                <a:solidFill>
                  <a:schemeClr val="bg2"/>
                </a:solidFill>
                <a:latin typeface="Varela Round"/>
                <a:cs typeface="Varela Round"/>
              </a:rPr>
              <a:t>in termini di canali di comunicazione (portale, social network, newsletter), livello di approfondimento delle informazioni, frequenza e durata della comunicazione.</a:t>
            </a:r>
          </a:p>
          <a:p>
            <a:pPr algn="l"/>
            <a:endParaRPr lang="it-IT" sz="1400" b="1" dirty="0">
              <a:latin typeface="Varela Round"/>
              <a:cs typeface="Varela Round"/>
            </a:endParaRPr>
          </a:p>
          <a:p>
            <a:pPr algn="l"/>
            <a:r>
              <a:rPr lang="it-IT" sz="1600" b="1" dirty="0">
                <a:solidFill>
                  <a:srgbClr val="3059A6"/>
                </a:solidFill>
                <a:latin typeface="Handlee Regular"/>
                <a:cs typeface="Handlee Regular"/>
              </a:rPr>
              <a:t>Assistenza a 360° </a:t>
            </a:r>
            <a:r>
              <a:rPr lang="it-IT" sz="1000" dirty="0">
                <a:solidFill>
                  <a:schemeClr val="bg2"/>
                </a:solidFill>
                <a:latin typeface="Varela Round"/>
                <a:cs typeface="Varela Round"/>
              </a:rPr>
              <a:t>dalla scelta dell’</a:t>
            </a:r>
            <a:r>
              <a:rPr lang="it-IT" sz="1000" b="1" dirty="0">
                <a:solidFill>
                  <a:srgbClr val="3059A6"/>
                </a:solidFill>
                <a:latin typeface="Varela Round"/>
                <a:cs typeface="Varela Round"/>
              </a:rPr>
              <a:t>ADV PACK </a:t>
            </a:r>
            <a:r>
              <a:rPr lang="it-IT" sz="1000" dirty="0">
                <a:solidFill>
                  <a:schemeClr val="bg2"/>
                </a:solidFill>
                <a:latin typeface="Varela Round"/>
                <a:cs typeface="Varela Round"/>
              </a:rPr>
              <a:t>al supporto nella realizzazione dei materiali di comunicazione (grafica, stesura testi).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988472" y="0"/>
            <a:ext cx="6155528" cy="1021373"/>
          </a:xfrm>
          <a:prstGeom prst="rect">
            <a:avLst/>
          </a:prstGeom>
          <a:solidFill>
            <a:srgbClr val="E86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hape 59"/>
          <p:cNvSpPr txBox="1">
            <a:spLocks noGrp="1"/>
          </p:cNvSpPr>
          <p:nvPr>
            <p:ph type="title" idx="4294967295"/>
          </p:nvPr>
        </p:nvSpPr>
        <p:spPr>
          <a:xfrm>
            <a:off x="3131528" y="39492"/>
            <a:ext cx="5851412" cy="95432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it-IT" sz="2200" b="1" i="1" dirty="0">
                <a:solidFill>
                  <a:srgbClr val="FFFFFF"/>
                </a:solidFill>
                <a:latin typeface="Handlee Regular"/>
                <a:cs typeface="Handlee Regular"/>
              </a:rPr>
              <a:t>Sei un organizzatore? Sei un’azienda?</a:t>
            </a:r>
            <a:br>
              <a:rPr lang="it-IT" sz="2200" b="1" i="1" dirty="0">
                <a:solidFill>
                  <a:srgbClr val="FFFFFF"/>
                </a:solidFill>
                <a:latin typeface="Handlee Regular"/>
                <a:cs typeface="Handlee Regular"/>
              </a:rPr>
            </a:br>
            <a:r>
              <a:rPr lang="it-IT" sz="2200" b="1" dirty="0">
                <a:solidFill>
                  <a:srgbClr val="FFFFFF"/>
                </a:solidFill>
                <a:latin typeface="Handlee Regular"/>
                <a:cs typeface="Handlee Regular"/>
              </a:rPr>
              <a:t>Ecco i vantaggi di 101giteinliguria.it per la tua realtà!</a:t>
            </a:r>
          </a:p>
        </p:txBody>
      </p:sp>
      <p:pic>
        <p:nvPicPr>
          <p:cNvPr id="2" name="Immagine 1" descr="Testata_Liguria_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7" t="2087" r="36270" b="2252"/>
          <a:stretch/>
        </p:blipFill>
        <p:spPr>
          <a:xfrm>
            <a:off x="-406400" y="1"/>
            <a:ext cx="3394872" cy="5144036"/>
          </a:xfrm>
          <a:prstGeom prst="rect">
            <a:avLst/>
          </a:prstGeom>
        </p:spPr>
      </p:pic>
      <p:pic>
        <p:nvPicPr>
          <p:cNvPr id="13" name="Immagine 12" descr="comunicazi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28" y="1857393"/>
            <a:ext cx="473113" cy="473113"/>
          </a:xfrm>
          <a:prstGeom prst="rect">
            <a:avLst/>
          </a:prstGeom>
        </p:spPr>
      </p:pic>
      <p:pic>
        <p:nvPicPr>
          <p:cNvPr id="14" name="Immagine 13" descr="personalizzazi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28" y="2670553"/>
            <a:ext cx="473113" cy="473113"/>
          </a:xfrm>
          <a:prstGeom prst="rect">
            <a:avLst/>
          </a:prstGeom>
        </p:spPr>
      </p:pic>
      <p:pic>
        <p:nvPicPr>
          <p:cNvPr id="15" name="Immagine 14" descr="assistenz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28" y="3421835"/>
            <a:ext cx="473113" cy="473113"/>
          </a:xfrm>
          <a:prstGeom prst="rect">
            <a:avLst/>
          </a:prstGeom>
        </p:spPr>
      </p:pic>
      <p:pic>
        <p:nvPicPr>
          <p:cNvPr id="10" name="Immagine 10" descr="Girandola Vettoriale OK.a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84" y="4257774"/>
            <a:ext cx="775056" cy="8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988472" y="0"/>
            <a:ext cx="6155528" cy="1021373"/>
          </a:xfrm>
          <a:prstGeom prst="rect">
            <a:avLst/>
          </a:prstGeom>
          <a:solidFill>
            <a:srgbClr val="2398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hape 59"/>
          <p:cNvSpPr txBox="1">
            <a:spLocks noGrp="1"/>
          </p:cNvSpPr>
          <p:nvPr>
            <p:ph type="title" idx="4294967295"/>
          </p:nvPr>
        </p:nvSpPr>
        <p:spPr>
          <a:xfrm>
            <a:off x="3201616" y="106947"/>
            <a:ext cx="5781325" cy="80210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200" b="1" dirty="0">
                <a:solidFill>
                  <a:schemeClr val="bg1"/>
                </a:solidFill>
                <a:latin typeface="Handlee Regular"/>
                <a:cs typeface="Handlee Regular"/>
              </a:rPr>
              <a:t>Le </a:t>
            </a:r>
            <a:r>
              <a:rPr lang="en-GB" sz="2200" b="1" dirty="0" err="1">
                <a:solidFill>
                  <a:schemeClr val="bg1"/>
                </a:solidFill>
                <a:latin typeface="Handlee Regular"/>
                <a:cs typeface="Handlee Regular"/>
              </a:rPr>
              <a:t>sezioni</a:t>
            </a:r>
            <a:r>
              <a:rPr lang="en-GB" sz="2200" b="1" dirty="0">
                <a:solidFill>
                  <a:schemeClr val="bg1"/>
                </a:solidFill>
                <a:latin typeface="Handlee Regular"/>
                <a:cs typeface="Handlee Regular"/>
              </a:rPr>
              <a:t> a </a:t>
            </a:r>
            <a:r>
              <a:rPr lang="en-GB" sz="2200" b="1" dirty="0" err="1">
                <a:solidFill>
                  <a:schemeClr val="bg1"/>
                </a:solidFill>
                <a:latin typeface="Handlee Regular"/>
                <a:cs typeface="Handlee Regular"/>
              </a:rPr>
              <a:t>voi</a:t>
            </a:r>
            <a:r>
              <a:rPr lang="en-GB" sz="2200" b="1" dirty="0">
                <a:solidFill>
                  <a:schemeClr val="bg1"/>
                </a:solidFill>
                <a:latin typeface="Handlee Regular"/>
                <a:cs typeface="Handlee Regular"/>
              </a:rPr>
              <a:t> dedicate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684795" y="1132903"/>
            <a:ext cx="2298146" cy="885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it-IT" sz="1600" b="1" dirty="0">
                <a:solidFill>
                  <a:srgbClr val="3059A6"/>
                </a:solidFill>
                <a:latin typeface="Handlee Regular"/>
                <a:cs typeface="Handlee Regular"/>
              </a:rPr>
              <a:t>Agenda 101</a:t>
            </a:r>
          </a:p>
          <a:p>
            <a:pPr lvl="0" algn="l"/>
            <a:r>
              <a:rPr lang="it-IT" sz="1000" b="1" dirty="0">
                <a:solidFill>
                  <a:schemeClr val="bg2"/>
                </a:solidFill>
                <a:latin typeface="Varela Round"/>
                <a:cs typeface="Varela Round"/>
              </a:rPr>
              <a:t>Inserimento dell’evento nell’Agenda 101</a:t>
            </a:r>
            <a:endParaRPr lang="it-IT" sz="1000" dirty="0">
              <a:solidFill>
                <a:schemeClr val="bg2"/>
              </a:solidFill>
              <a:latin typeface="Varela Round"/>
              <a:cs typeface="Varela Round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587885" y="1132903"/>
            <a:ext cx="2298147" cy="885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it-IT" sz="1600" b="1" dirty="0">
                <a:solidFill>
                  <a:srgbClr val="E86023"/>
                </a:solidFill>
                <a:latin typeface="Handlee Regular"/>
                <a:cs typeface="Handlee Regular"/>
              </a:rPr>
              <a:t>Partner 101</a:t>
            </a:r>
          </a:p>
          <a:p>
            <a:pPr lvl="0" algn="l"/>
            <a:r>
              <a:rPr lang="it-IT" sz="1000" b="1" dirty="0">
                <a:solidFill>
                  <a:schemeClr val="bg2"/>
                </a:solidFill>
                <a:latin typeface="Varela Round"/>
                <a:cs typeface="Varela Round"/>
              </a:rPr>
              <a:t>Inserimento della struttura nella sezione Partner 101 con una scheda dedicata</a:t>
            </a:r>
            <a:endParaRPr lang="it-IT" sz="1000" dirty="0">
              <a:solidFill>
                <a:schemeClr val="bg2"/>
              </a:solidFill>
              <a:latin typeface="Varela Round"/>
              <a:cs typeface="Varela Round"/>
            </a:endParaRPr>
          </a:p>
        </p:txBody>
      </p:sp>
      <p:pic>
        <p:nvPicPr>
          <p:cNvPr id="3" name="Immagine 2" descr="parten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28" y="1299705"/>
            <a:ext cx="456357" cy="456357"/>
          </a:xfrm>
          <a:prstGeom prst="rect">
            <a:avLst/>
          </a:prstGeom>
        </p:spPr>
      </p:pic>
      <p:pic>
        <p:nvPicPr>
          <p:cNvPr id="6" name="Immagine 5" descr="agen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37" y="1301507"/>
            <a:ext cx="456357" cy="456357"/>
          </a:xfrm>
          <a:prstGeom prst="rect">
            <a:avLst/>
          </a:prstGeom>
        </p:spPr>
      </p:pic>
      <p:pic>
        <p:nvPicPr>
          <p:cNvPr id="7" name="Immagine 6" descr="101-agenda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38" y="2064760"/>
            <a:ext cx="2179174" cy="1452783"/>
          </a:xfrm>
          <a:prstGeom prst="rect">
            <a:avLst/>
          </a:prstGeom>
        </p:spPr>
      </p:pic>
      <p:pic>
        <p:nvPicPr>
          <p:cNvPr id="2" name="Image 1" descr="bambino-con-mani-colorat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1" r="36972" b="2587"/>
          <a:stretch/>
        </p:blipFill>
        <p:spPr>
          <a:xfrm>
            <a:off x="0" y="-15076"/>
            <a:ext cx="2988472" cy="5158576"/>
          </a:xfrm>
          <a:prstGeom prst="rect">
            <a:avLst/>
          </a:prstGeom>
        </p:spPr>
      </p:pic>
      <p:pic>
        <p:nvPicPr>
          <p:cNvPr id="11" name="Image 10" descr="100 scren nuov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32" y="2064760"/>
            <a:ext cx="2215537" cy="147702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131528" y="3699502"/>
            <a:ext cx="59253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Varela Round"/>
              </a:rPr>
              <a:t>La piattaforma web di </a:t>
            </a:r>
            <a:r>
              <a:rPr lang="it-IT" b="1" dirty="0">
                <a:solidFill>
                  <a:srgbClr val="333333"/>
                </a:solidFill>
                <a:latin typeface="Varela Round"/>
              </a:rPr>
              <a:t>101giteinliguria.it </a:t>
            </a:r>
            <a:r>
              <a:rPr lang="it-IT" dirty="0">
                <a:solidFill>
                  <a:srgbClr val="333333"/>
                </a:solidFill>
                <a:latin typeface="Varela Round"/>
              </a:rPr>
              <a:t>garantisce una visibilità mai ottenuta da nessun altro sito, attraverso l’inserimento della scheda di ogni struttura non in una sola categoria di riferimento ma, attraverso le </a:t>
            </a:r>
            <a:r>
              <a:rPr lang="it-IT" b="1" dirty="0">
                <a:solidFill>
                  <a:srgbClr val="333333"/>
                </a:solidFill>
                <a:latin typeface="Varela Round"/>
              </a:rPr>
              <a:t>TAG</a:t>
            </a:r>
            <a:r>
              <a:rPr lang="it-IT" dirty="0">
                <a:solidFill>
                  <a:srgbClr val="333333"/>
                </a:solidFill>
                <a:latin typeface="Varela Round"/>
              </a:rPr>
              <a:t>, in ogni settore di propria competenza. Inoltre, ogni scheda di presentazione della struttura può essere dotata di </a:t>
            </a:r>
            <a:r>
              <a:rPr lang="it-IT" b="1" i="1" dirty="0" err="1">
                <a:solidFill>
                  <a:srgbClr val="333333"/>
                </a:solidFill>
                <a:latin typeface="Varela Round"/>
              </a:rPr>
              <a:t>key</a:t>
            </a:r>
            <a:r>
              <a:rPr lang="it-IT" b="1" i="1" dirty="0">
                <a:solidFill>
                  <a:srgbClr val="333333"/>
                </a:solidFill>
                <a:latin typeface="Varela Round"/>
              </a:rPr>
              <a:t> </a:t>
            </a:r>
            <a:r>
              <a:rPr lang="it-IT" b="1" i="1" dirty="0" err="1">
                <a:solidFill>
                  <a:srgbClr val="333333"/>
                </a:solidFill>
                <a:latin typeface="Varela Round"/>
              </a:rPr>
              <a:t>words</a:t>
            </a:r>
            <a:r>
              <a:rPr lang="it-IT" b="1" i="1" dirty="0">
                <a:solidFill>
                  <a:srgbClr val="333333"/>
                </a:solidFill>
                <a:latin typeface="Varela Round"/>
              </a:rPr>
              <a:t> </a:t>
            </a:r>
            <a:r>
              <a:rPr lang="it-IT" dirty="0">
                <a:solidFill>
                  <a:srgbClr val="333333"/>
                </a:solidFill>
                <a:latin typeface="Varela Round"/>
              </a:rPr>
              <a:t>che ne faciliteranno la ricerca in ottica SEO.</a:t>
            </a:r>
            <a:r>
              <a:rPr lang="it-IT" dirty="0">
                <a:solidFill>
                  <a:srgbClr val="333333"/>
                </a:solidFill>
                <a:latin typeface="Georgia" panose="02040502050405020303" pitchFamily="18" charset="0"/>
              </a:rPr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8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988472" y="0"/>
            <a:ext cx="6155528" cy="1021373"/>
          </a:xfrm>
          <a:prstGeom prst="rect">
            <a:avLst/>
          </a:prstGeom>
          <a:solidFill>
            <a:srgbClr val="F4DB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hape 59"/>
          <p:cNvSpPr txBox="1">
            <a:spLocks noGrp="1"/>
          </p:cNvSpPr>
          <p:nvPr>
            <p:ph type="title" idx="4294967295"/>
          </p:nvPr>
        </p:nvSpPr>
        <p:spPr>
          <a:xfrm>
            <a:off x="3166092" y="120316"/>
            <a:ext cx="5865786" cy="788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it-IT" sz="2200" b="1" dirty="0">
                <a:solidFill>
                  <a:schemeClr val="tx1"/>
                </a:solidFill>
                <a:latin typeface="Handlee Regular"/>
                <a:cs typeface="Handlee Regular"/>
              </a:rPr>
              <a:t>Quale ADV PACK è meglio per la tua struttura?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587885" y="1147878"/>
            <a:ext cx="4866735" cy="10104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it-IT" sz="1600" b="1" dirty="0">
                <a:solidFill>
                  <a:srgbClr val="23983C"/>
                </a:solidFill>
                <a:latin typeface="Handlee Regular"/>
                <a:cs typeface="Handlee Regular"/>
              </a:rPr>
              <a:t>PACK BASE</a:t>
            </a:r>
          </a:p>
          <a:p>
            <a:pPr lvl="0" algn="l">
              <a:lnSpc>
                <a:spcPct val="40000"/>
              </a:lnSpc>
            </a:pPr>
            <a:endParaRPr lang="it-IT" sz="1400" b="1" dirty="0">
              <a:solidFill>
                <a:srgbClr val="125FAE"/>
              </a:solidFill>
              <a:latin typeface="Varela Round"/>
              <a:cs typeface="Varela Round"/>
            </a:endParaRP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chemeClr val="bg2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Uso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di Agenda 101</a:t>
            </a: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chemeClr val="bg2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Scheda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su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sezione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Partner 101</a:t>
            </a: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chemeClr val="bg2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Condivisione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dei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vostri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post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su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gruppo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e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pagina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Facebook</a:t>
            </a:r>
          </a:p>
          <a:p>
            <a:pPr lvl="0"/>
            <a:r>
              <a:rPr lang="it-IT" sz="1600" b="1" dirty="0">
                <a:solidFill>
                  <a:srgbClr val="23983C"/>
                </a:solidFill>
                <a:latin typeface="Handlee Regular"/>
                <a:cs typeface="Handlee Regular"/>
              </a:rPr>
              <a:t> 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517546" y="2111537"/>
            <a:ext cx="4937074" cy="1139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it-IT" sz="1600" b="1" dirty="0">
                <a:solidFill>
                  <a:srgbClr val="CA0252"/>
                </a:solidFill>
                <a:latin typeface="Handlee Regular"/>
                <a:cs typeface="Handlee Regular"/>
              </a:rPr>
              <a:t>PACK PREMIUM</a:t>
            </a:r>
          </a:p>
          <a:p>
            <a:pPr lvl="0" algn="l">
              <a:lnSpc>
                <a:spcPct val="40000"/>
              </a:lnSpc>
            </a:pPr>
            <a:endParaRPr lang="it-IT" sz="1400" b="1" dirty="0">
              <a:solidFill>
                <a:srgbClr val="125FAE"/>
              </a:solidFill>
              <a:latin typeface="Varela Round"/>
              <a:cs typeface="Varela Round"/>
            </a:endParaRP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chemeClr val="bg2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✓Banner</a:t>
            </a: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chemeClr val="bg2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Uso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di Agenda 101</a:t>
            </a: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chemeClr val="bg2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Scheda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su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sezione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Partner 101</a:t>
            </a: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rgbClr val="125FAE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Condivisione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dei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vostri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post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su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gruppo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e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pagina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Facebook</a:t>
            </a:r>
          </a:p>
          <a:p>
            <a:pPr lvl="0" algn="l"/>
            <a:r>
              <a:rPr lang="it-IT" sz="1600" b="1" dirty="0">
                <a:solidFill>
                  <a:srgbClr val="CA0252"/>
                </a:solidFill>
                <a:latin typeface="Handlee Regular"/>
                <a:cs typeface="Handlee Regular"/>
              </a:rPr>
              <a:t>			</a:t>
            </a:r>
          </a:p>
          <a:p>
            <a:pPr lvl="2" algn="r">
              <a:lnSpc>
                <a:spcPct val="40000"/>
              </a:lnSpc>
              <a:spcAft>
                <a:spcPts val="600"/>
              </a:spcAft>
              <a:buClr>
                <a:srgbClr val="125FAE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3587885" y="3327418"/>
            <a:ext cx="4866735" cy="1164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>
            <a:pPr lvl="0" algn="l"/>
            <a:r>
              <a:rPr lang="it-IT" sz="1600" b="1" dirty="0">
                <a:solidFill>
                  <a:srgbClr val="E86023"/>
                </a:solidFill>
                <a:latin typeface="Handlee Regular"/>
                <a:cs typeface="Handlee Regular"/>
              </a:rPr>
              <a:t>PACK TOP</a:t>
            </a:r>
          </a:p>
          <a:p>
            <a:pPr lvl="0" algn="l">
              <a:lnSpc>
                <a:spcPct val="40000"/>
              </a:lnSpc>
              <a:buClr>
                <a:schemeClr val="bg2"/>
              </a:buClr>
            </a:pPr>
            <a:endParaRPr lang="it-IT" sz="1400" b="1" dirty="0">
              <a:solidFill>
                <a:srgbClr val="125FAE"/>
              </a:solidFill>
              <a:latin typeface="Varela Round"/>
              <a:cs typeface="Varela Round"/>
            </a:endParaRP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chemeClr val="bg2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✓Take-over skin/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sfondo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cliccabile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(1mese)</a:t>
            </a: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chemeClr val="bg2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✓Banner</a:t>
            </a: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chemeClr val="bg2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Uso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di Agenda 101</a:t>
            </a: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chemeClr val="bg2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</a:t>
            </a:r>
            <a:r>
              <a:rPr lang="it-IT" sz="1000" dirty="0" err="1">
                <a:solidFill>
                  <a:schemeClr val="bg2"/>
                </a:solidFill>
                <a:latin typeface="Varela Round"/>
                <a:cs typeface="Varela Round"/>
              </a:rPr>
              <a:t>S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cheda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su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sezione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Partner 101</a:t>
            </a: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rgbClr val="125FAE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✓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Condivisione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dei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vostri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post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su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gruppo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e </a:t>
            </a:r>
            <a:r>
              <a:rPr lang="en-GB" sz="1000" dirty="0" err="1">
                <a:solidFill>
                  <a:schemeClr val="bg2"/>
                </a:solidFill>
                <a:latin typeface="Varela Round"/>
                <a:cs typeface="Varela Round"/>
              </a:rPr>
              <a:t>pagina</a:t>
            </a: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Facebook</a:t>
            </a:r>
            <a:b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</a:br>
            <a:endParaRPr lang="it-IT" sz="1600" b="1" dirty="0">
              <a:solidFill>
                <a:srgbClr val="E86023"/>
              </a:solidFill>
              <a:latin typeface="Handlee Regular"/>
              <a:cs typeface="Varela Round"/>
            </a:endParaRPr>
          </a:p>
          <a:p>
            <a:pPr lvl="2" algn="l">
              <a:lnSpc>
                <a:spcPct val="40000"/>
              </a:lnSpc>
              <a:spcAft>
                <a:spcPts val="600"/>
              </a:spcAft>
              <a:buClr>
                <a:srgbClr val="125FAE"/>
              </a:buClr>
            </a:pPr>
            <a:r>
              <a:rPr lang="en-GB" sz="1000" dirty="0">
                <a:solidFill>
                  <a:schemeClr val="bg2"/>
                </a:solidFill>
                <a:latin typeface="Varela Round"/>
                <a:cs typeface="Varela Round"/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85934" y="4587170"/>
            <a:ext cx="5745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 err="1">
                <a:solidFill>
                  <a:srgbClr val="125FAE"/>
                </a:solidFill>
                <a:latin typeface="Varela Round"/>
                <a:cs typeface="Varela Round"/>
              </a:rPr>
              <a:t>Inserimento</a:t>
            </a:r>
            <a:r>
              <a:rPr lang="en-GB" sz="1200" dirty="0">
                <a:solidFill>
                  <a:srgbClr val="125FAE"/>
                </a:solidFill>
                <a:latin typeface="Varela Round"/>
                <a:cs typeface="Varela Round"/>
              </a:rPr>
              <a:t> in Newsletter </a:t>
            </a:r>
            <a:r>
              <a:rPr lang="en-GB" sz="1200" dirty="0" err="1">
                <a:solidFill>
                  <a:srgbClr val="125FAE"/>
                </a:solidFill>
                <a:latin typeface="Varela Round"/>
                <a:cs typeface="Varela Round"/>
              </a:rPr>
              <a:t>gratuito</a:t>
            </a:r>
            <a:r>
              <a:rPr lang="en-GB" sz="1200" dirty="0">
                <a:solidFill>
                  <a:srgbClr val="125FAE"/>
                </a:solidFill>
                <a:latin typeface="Varela Round"/>
                <a:cs typeface="Varela Round"/>
              </a:rPr>
              <a:t> </a:t>
            </a:r>
            <a:r>
              <a:rPr lang="en-GB" sz="1200" dirty="0" err="1">
                <a:solidFill>
                  <a:srgbClr val="125FAE"/>
                </a:solidFill>
                <a:latin typeface="Varela Round"/>
                <a:cs typeface="Varela Round"/>
              </a:rPr>
              <a:t>alla</a:t>
            </a:r>
            <a:r>
              <a:rPr lang="en-GB" sz="1200" dirty="0">
                <a:solidFill>
                  <a:srgbClr val="125FAE"/>
                </a:solidFill>
                <a:latin typeface="Varela Round"/>
                <a:cs typeface="Varela Round"/>
              </a:rPr>
              <a:t> </a:t>
            </a:r>
            <a:r>
              <a:rPr lang="en-GB" sz="1200" dirty="0" err="1">
                <a:solidFill>
                  <a:srgbClr val="125FAE"/>
                </a:solidFill>
                <a:latin typeface="Varela Round"/>
                <a:cs typeface="Varela Round"/>
              </a:rPr>
              <a:t>sottoscrizione</a:t>
            </a:r>
            <a:r>
              <a:rPr lang="en-GB" sz="1200" dirty="0">
                <a:solidFill>
                  <a:srgbClr val="125FAE"/>
                </a:solidFill>
                <a:latin typeface="Varela Round"/>
                <a:cs typeface="Varela Round"/>
              </a:rPr>
              <a:t> </a:t>
            </a:r>
          </a:p>
          <a:p>
            <a:pPr lvl="0"/>
            <a:r>
              <a:rPr lang="en-GB" sz="1200" dirty="0">
                <a:solidFill>
                  <a:srgbClr val="125FAE"/>
                </a:solidFill>
                <a:latin typeface="Varela Round"/>
                <a:cs typeface="Varela Round"/>
              </a:rPr>
              <a:t>di </a:t>
            </a:r>
            <a:r>
              <a:rPr lang="en-GB" sz="1200" dirty="0" err="1">
                <a:solidFill>
                  <a:srgbClr val="125FAE"/>
                </a:solidFill>
                <a:latin typeface="Varela Round"/>
                <a:cs typeface="Varela Round"/>
              </a:rPr>
              <a:t>qualsiasi</a:t>
            </a:r>
            <a:r>
              <a:rPr lang="en-GB" sz="1200" dirty="0">
                <a:solidFill>
                  <a:srgbClr val="125FAE"/>
                </a:solidFill>
                <a:latin typeface="Varela Round"/>
                <a:cs typeface="Varela Round"/>
              </a:rPr>
              <a:t> </a:t>
            </a:r>
            <a:r>
              <a:rPr lang="en-GB" sz="1200" b="1" dirty="0">
                <a:solidFill>
                  <a:srgbClr val="125FAE"/>
                </a:solidFill>
                <a:latin typeface="Varela Round"/>
                <a:cs typeface="Varela Round"/>
              </a:rPr>
              <a:t>ADV PACK </a:t>
            </a:r>
          </a:p>
        </p:txBody>
      </p:sp>
      <p:pic>
        <p:nvPicPr>
          <p:cNvPr id="4" name="Immagine 3" descr="Pelotas-para-piscina-de-nios-en-perfecto-estado-201501221207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0" t="965" r="17503"/>
          <a:stretch/>
        </p:blipFill>
        <p:spPr>
          <a:xfrm>
            <a:off x="-193040" y="0"/>
            <a:ext cx="3190827" cy="5157404"/>
          </a:xfrm>
          <a:prstGeom prst="rect">
            <a:avLst/>
          </a:prstGeom>
        </p:spPr>
      </p:pic>
      <p:pic>
        <p:nvPicPr>
          <p:cNvPr id="3" name="Immagine 2" descr="ba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28" y="1147878"/>
            <a:ext cx="456357" cy="456357"/>
          </a:xfrm>
          <a:prstGeom prst="rect">
            <a:avLst/>
          </a:prstGeom>
        </p:spPr>
      </p:pic>
      <p:pic>
        <p:nvPicPr>
          <p:cNvPr id="6" name="Immagine 5" descr="premi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28" y="2158320"/>
            <a:ext cx="456357" cy="456357"/>
          </a:xfrm>
          <a:prstGeom prst="rect">
            <a:avLst/>
          </a:prstGeom>
        </p:spPr>
      </p:pic>
      <p:pic>
        <p:nvPicPr>
          <p:cNvPr id="8" name="Immagine 7" descr="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28" y="3327418"/>
            <a:ext cx="456357" cy="456357"/>
          </a:xfrm>
          <a:prstGeom prst="rect">
            <a:avLst/>
          </a:prstGeom>
        </p:spPr>
      </p:pic>
      <p:pic>
        <p:nvPicPr>
          <p:cNvPr id="16" name="Immagine 10" descr="Girandola Vettoriale OK.a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84" y="4257774"/>
            <a:ext cx="775056" cy="8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0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988472" y="0"/>
            <a:ext cx="6155528" cy="1021373"/>
          </a:xfrm>
          <a:prstGeom prst="rect">
            <a:avLst/>
          </a:prstGeom>
          <a:solidFill>
            <a:srgbClr val="1260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hape 59"/>
          <p:cNvSpPr txBox="1">
            <a:spLocks noGrp="1"/>
          </p:cNvSpPr>
          <p:nvPr>
            <p:ph type="title" idx="4294967295"/>
          </p:nvPr>
        </p:nvSpPr>
        <p:spPr>
          <a:xfrm>
            <a:off x="3166092" y="276199"/>
            <a:ext cx="5942384" cy="4698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it-IT" sz="2200" b="1" dirty="0">
                <a:solidFill>
                  <a:srgbClr val="FFFFFF"/>
                </a:solidFill>
                <a:latin typeface="Handlee Regular"/>
                <a:cs typeface="Handlee Regular"/>
              </a:rPr>
              <a:t>Extra &amp; Servizi singoli</a:t>
            </a:r>
          </a:p>
        </p:txBody>
      </p:sp>
      <p:sp>
        <p:nvSpPr>
          <p:cNvPr id="4" name="Rettangolo 3"/>
          <p:cNvSpPr/>
          <p:nvPr/>
        </p:nvSpPr>
        <p:spPr>
          <a:xfrm>
            <a:off x="3395579" y="1164990"/>
            <a:ext cx="513347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it-IT" sz="1600" b="1" dirty="0">
                <a:solidFill>
                  <a:srgbClr val="E86023"/>
                </a:solidFill>
                <a:latin typeface="Handlee Regular"/>
                <a:cs typeface="Handlee Regular"/>
              </a:rPr>
              <a:t>Scheda della struttura su Partner 101 per 1 anno </a:t>
            </a:r>
            <a:br>
              <a:rPr lang="it-IT" sz="1600" b="1" dirty="0">
                <a:solidFill>
                  <a:srgbClr val="E86023"/>
                </a:solidFill>
                <a:latin typeface="Handlee Regular"/>
                <a:cs typeface="Handlee Regular"/>
              </a:rPr>
            </a:br>
            <a:r>
              <a:rPr lang="it-IT" sz="1200" dirty="0">
                <a:solidFill>
                  <a:srgbClr val="595959"/>
                </a:solidFill>
                <a:latin typeface="Varela Round"/>
                <a:cs typeface="Varela Round"/>
              </a:rPr>
              <a:t>Pagina web di tipo pubbliredazionale, con descrizione, foto, localizzazione, e pulsante ‘Call to Action’                        		</a:t>
            </a:r>
            <a:endParaRPr lang="it-IT" dirty="0">
              <a:latin typeface="Varela Round"/>
              <a:cs typeface="Varela Round"/>
            </a:endParaRPr>
          </a:p>
          <a:p>
            <a:pPr lvl="0">
              <a:lnSpc>
                <a:spcPct val="150000"/>
              </a:lnSpc>
            </a:pPr>
            <a:r>
              <a:rPr lang="it-IT" sz="1600" b="1" dirty="0">
                <a:solidFill>
                  <a:srgbClr val="23983C"/>
                </a:solidFill>
                <a:latin typeface="Handlee Regular"/>
                <a:cs typeface="Handlee Regular"/>
              </a:rPr>
              <a:t>Utilizzo Agenda 101 per 1 anno</a:t>
            </a:r>
          </a:p>
          <a:p>
            <a:r>
              <a:rPr lang="it-IT" sz="1200" dirty="0">
                <a:solidFill>
                  <a:srgbClr val="595959"/>
                </a:solidFill>
                <a:latin typeface="Varela Round"/>
                <a:cs typeface="Varela Round"/>
              </a:rPr>
              <a:t>Inserimento illimitato dei vostri eventi (se #</a:t>
            </a:r>
            <a:r>
              <a:rPr lang="it-IT" sz="1200" dirty="0" err="1">
                <a:solidFill>
                  <a:srgbClr val="595959"/>
                </a:solidFill>
                <a:latin typeface="Varela Round"/>
                <a:cs typeface="Varela Round"/>
              </a:rPr>
              <a:t>amisuradibambino</a:t>
            </a:r>
            <a:r>
              <a:rPr lang="it-IT" sz="1200" dirty="0">
                <a:solidFill>
                  <a:srgbClr val="595959"/>
                </a:solidFill>
                <a:latin typeface="Varela Round"/>
                <a:cs typeface="Varela Round"/>
              </a:rPr>
              <a:t>), con possibilità di ‘Call to Action’                                       		</a:t>
            </a:r>
            <a:endParaRPr lang="it-IT" sz="1600" b="1" dirty="0">
              <a:solidFill>
                <a:srgbClr val="23983C"/>
              </a:solidFill>
              <a:latin typeface="Handlee Regular"/>
              <a:cs typeface="Handlee Regular"/>
            </a:endParaRPr>
          </a:p>
          <a:p>
            <a:pPr lvl="0"/>
            <a:r>
              <a:rPr lang="it-IT" sz="1600" b="1" dirty="0">
                <a:solidFill>
                  <a:srgbClr val="CA0252"/>
                </a:solidFill>
                <a:latin typeface="Handlee Regular"/>
                <a:cs typeface="Handlee Regular"/>
              </a:rPr>
              <a:t>Condivisione post dedicato su </a:t>
            </a:r>
            <a:r>
              <a:rPr lang="it-IT" sz="1600" b="1" dirty="0" err="1">
                <a:solidFill>
                  <a:srgbClr val="CA0252"/>
                </a:solidFill>
                <a:latin typeface="Handlee Regular"/>
                <a:cs typeface="Handlee Regular"/>
              </a:rPr>
              <a:t>Facebook</a:t>
            </a:r>
            <a:endParaRPr lang="it-IT" sz="1600" b="1" dirty="0">
              <a:solidFill>
                <a:srgbClr val="CA0252"/>
              </a:solidFill>
              <a:latin typeface="Handlee Regular"/>
              <a:cs typeface="Handlee Regular"/>
            </a:endParaRPr>
          </a:p>
          <a:p>
            <a:r>
              <a:rPr lang="it-IT" sz="1200" dirty="0">
                <a:solidFill>
                  <a:srgbClr val="595959"/>
                </a:solidFill>
                <a:latin typeface="Varela Round"/>
                <a:cs typeface="Varela Round"/>
              </a:rPr>
              <a:t>Possibilità di condividere i vostri post o crearne di nuovi, su gruppo e pagina Facebook                                                       		</a:t>
            </a:r>
          </a:p>
          <a:p>
            <a:pPr lvl="0"/>
            <a:r>
              <a:rPr lang="it-IT" sz="1800" b="1" dirty="0">
                <a:solidFill>
                  <a:srgbClr val="C0371C"/>
                </a:solidFill>
                <a:latin typeface="Handlee Regular"/>
                <a:cs typeface="Handlee Regular"/>
              </a:rPr>
              <a:t>Take over </a:t>
            </a:r>
            <a:r>
              <a:rPr lang="it-IT" sz="1800" b="1" dirty="0" err="1">
                <a:solidFill>
                  <a:srgbClr val="C0371C"/>
                </a:solidFill>
                <a:latin typeface="Handlee Regular"/>
                <a:cs typeface="Handlee Regular"/>
              </a:rPr>
              <a:t>skin</a:t>
            </a:r>
            <a:endParaRPr lang="it-IT" sz="1800" b="1" dirty="0">
              <a:solidFill>
                <a:srgbClr val="C0371C"/>
              </a:solidFill>
              <a:latin typeface="Handlee Regular"/>
              <a:cs typeface="Handlee Regular"/>
            </a:endParaRPr>
          </a:p>
          <a:p>
            <a:r>
              <a:rPr lang="it-IT" sz="1200" dirty="0">
                <a:solidFill>
                  <a:srgbClr val="595959"/>
                </a:solidFill>
                <a:latin typeface="Varela Round"/>
                <a:cs typeface="Varela Round"/>
              </a:rPr>
              <a:t>Inserimento di un’immagine pubblicitaria cliccabile sullo sfondo della nostra home page, per un mese                                		</a:t>
            </a:r>
            <a:endParaRPr lang="it-IT" sz="1600" dirty="0">
              <a:solidFill>
                <a:srgbClr val="C3381C"/>
              </a:solidFill>
              <a:latin typeface="Varela Round"/>
              <a:cs typeface="Varela Round"/>
            </a:endParaRPr>
          </a:p>
          <a:p>
            <a:pPr lvl="0"/>
            <a:r>
              <a:rPr lang="it-IT" sz="1600" b="1" dirty="0">
                <a:solidFill>
                  <a:srgbClr val="623285"/>
                </a:solidFill>
                <a:latin typeface="Handlee Regular"/>
                <a:cs typeface="Handlee Regular"/>
              </a:rPr>
              <a:t>Newsletter </a:t>
            </a:r>
            <a:br>
              <a:rPr lang="it-IT" sz="1600" b="1" dirty="0">
                <a:solidFill>
                  <a:srgbClr val="623285"/>
                </a:solidFill>
                <a:latin typeface="Handlee Regular"/>
                <a:cs typeface="Handlee Regular"/>
              </a:rPr>
            </a:br>
            <a:r>
              <a:rPr lang="it-IT" sz="1200" dirty="0">
                <a:solidFill>
                  <a:srgbClr val="595959"/>
                </a:solidFill>
                <a:latin typeface="Varela Round"/>
                <a:cs typeface="Varela Round"/>
              </a:rPr>
              <a:t>Inserimento dei vostri eventi nella nostra newsletter mensile.</a:t>
            </a:r>
            <a:br>
              <a:rPr lang="it-IT" sz="1200" dirty="0">
                <a:solidFill>
                  <a:srgbClr val="595959"/>
                </a:solidFill>
                <a:latin typeface="Varela Round"/>
                <a:cs typeface="Varela Round"/>
              </a:rPr>
            </a:br>
            <a:r>
              <a:rPr lang="it-IT" sz="1200" dirty="0">
                <a:solidFill>
                  <a:srgbClr val="595959"/>
                </a:solidFill>
                <a:latin typeface="Varela Round"/>
                <a:cs typeface="Varela Round"/>
              </a:rPr>
              <a:t>			</a:t>
            </a:r>
            <a:endParaRPr lang="it-IT" sz="1600" b="1" dirty="0">
              <a:solidFill>
                <a:srgbClr val="623285"/>
              </a:solidFill>
              <a:latin typeface="Handlee Regular"/>
              <a:cs typeface="Handlee Regular"/>
            </a:endParaRPr>
          </a:p>
        </p:txBody>
      </p:sp>
      <p:pic>
        <p:nvPicPr>
          <p:cNvPr id="2" name="Immagine 1" descr="palloncin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6" t="1518" r="19020" b="2160"/>
          <a:stretch/>
        </p:blipFill>
        <p:spPr>
          <a:xfrm>
            <a:off x="-599440" y="0"/>
            <a:ext cx="3587912" cy="5157404"/>
          </a:xfrm>
          <a:prstGeom prst="rect">
            <a:avLst/>
          </a:prstGeom>
        </p:spPr>
      </p:pic>
      <p:pic>
        <p:nvPicPr>
          <p:cNvPr id="9" name="Immagine 10" descr="Girandola Vettoriale OK.a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08" y="4587240"/>
            <a:ext cx="486931" cy="55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2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3713</TotalTime>
  <Words>524</Words>
  <Application>Microsoft Office PowerPoint</Application>
  <PresentationFormat>Presentazione su schermo (16:9)</PresentationFormat>
  <Paragraphs>80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Georgia</vt:lpstr>
      <vt:lpstr>Handlee Regular</vt:lpstr>
      <vt:lpstr>Varela Round</vt:lpstr>
      <vt:lpstr>simple-light-2</vt:lpstr>
      <vt:lpstr>La tua pubblicità su 101giteinliguria.it</vt:lpstr>
      <vt:lpstr>Chi siamo?</vt:lpstr>
      <vt:lpstr>Di cosa parla 101giteinliguria.it?</vt:lpstr>
      <vt:lpstr>I nostri numeri e la nostra rete</vt:lpstr>
      <vt:lpstr>Sei un organizzatore? Sei un’azienda? Ecco i vantaggi di 101giteinliguria.it per la tua realtà!</vt:lpstr>
      <vt:lpstr>Le sezioni a voi dedicate</vt:lpstr>
      <vt:lpstr>Quale ADV PACK è meglio per la tua struttura?</vt:lpstr>
      <vt:lpstr>Extra &amp; Servizi singoli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Cristiano</dc:creator>
  <cp:lastModifiedBy>Cristiano</cp:lastModifiedBy>
  <cp:revision>75</cp:revision>
  <dcterms:modified xsi:type="dcterms:W3CDTF">2019-08-06T13:19:55Z</dcterms:modified>
</cp:coreProperties>
</file>